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20" r:id="rId3"/>
    <p:sldId id="280" r:id="rId4"/>
    <p:sldId id="278" r:id="rId5"/>
    <p:sldId id="284" r:id="rId6"/>
    <p:sldId id="257" r:id="rId7"/>
    <p:sldId id="281" r:id="rId8"/>
    <p:sldId id="282" r:id="rId9"/>
    <p:sldId id="285" r:id="rId10"/>
    <p:sldId id="286" r:id="rId11"/>
    <p:sldId id="287" r:id="rId12"/>
    <p:sldId id="289" r:id="rId13"/>
    <p:sldId id="290" r:id="rId14"/>
    <p:sldId id="291" r:id="rId15"/>
    <p:sldId id="288" r:id="rId16"/>
    <p:sldId id="283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292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21" r:id="rId44"/>
    <p:sldId id="323" r:id="rId45"/>
    <p:sldId id="325" r:id="rId46"/>
    <p:sldId id="326" r:id="rId47"/>
    <p:sldId id="322" r:id="rId48"/>
    <p:sldId id="324" r:id="rId49"/>
    <p:sldId id="318" r:id="rId50"/>
    <p:sldId id="276" r:id="rId5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3C225F"/>
    <a:srgbClr val="083EA7"/>
    <a:srgbClr val="222222"/>
    <a:srgbClr val="333333"/>
    <a:srgbClr val="002835"/>
    <a:srgbClr val="E2004B"/>
    <a:srgbClr val="5A5A5D"/>
    <a:srgbClr val="9E9E9E"/>
    <a:srgbClr val="222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4" autoAdjust="0"/>
    <p:restoredTop sz="81924" autoAdjust="0"/>
  </p:normalViewPr>
  <p:slideViewPr>
    <p:cSldViewPr snapToGrid="0" showGuides="1">
      <p:cViewPr>
        <p:scale>
          <a:sx n="108" d="100"/>
          <a:sy n="108" d="100"/>
        </p:scale>
        <p:origin x="1183" y="11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59" d="100"/>
          <a:sy n="159" d="100"/>
        </p:scale>
        <p:origin x="562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916C-04E6-404D-97CD-14621E51593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4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699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065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68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1371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17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do</a:t>
            </a:r>
            <a:r>
              <a:rPr lang="en-GB" baseline="0" dirty="0" smtClean="0"/>
              <a:t> we program, how we were taught and how we have been doing it for years</a:t>
            </a:r>
            <a:r>
              <a:rPr lang="en-US" baseline="0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024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used C? How do you use it? How do you model your data?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232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used C++? Do you follow the OOP</a:t>
            </a:r>
            <a:r>
              <a:rPr lang="en-GB" baseline="0" dirty="0" smtClean="0"/>
              <a:t> approach?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8571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So, you are a Unity developer, you use C# and a mix of OOP and Component Based Programming. How do</a:t>
            </a:r>
            <a:r>
              <a:rPr lang="en-GB" baseline="0" dirty="0" smtClean="0"/>
              <a:t> you model your objects?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791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OOP stands</a:t>
            </a:r>
            <a:r>
              <a:rPr lang="en-GB" baseline="0" dirty="0" smtClean="0"/>
              <a:t> for Object Oriented Programming, is a design pattern that models our programs based on the way we see the world.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040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Unity we use C# and so, we have the chance to use OOP, but we recommend the Component Oriented approach.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657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784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072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565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love it this way, what is wrong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Nothing,</a:t>
            </a:r>
            <a:r>
              <a:rPr lang="en-US" baseline="0" dirty="0" smtClean="0"/>
              <a:t> if it works for you, then its perfect.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392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But</a:t>
            </a:r>
            <a:r>
              <a:rPr lang="es-MX" dirty="0" smtClean="0"/>
              <a:t> </a:t>
            </a:r>
            <a:r>
              <a:rPr lang="es-MX" dirty="0" err="1" smtClean="0"/>
              <a:t>you</a:t>
            </a:r>
            <a:r>
              <a:rPr lang="es-MX" dirty="0" smtClean="0"/>
              <a:t> are </a:t>
            </a:r>
            <a:r>
              <a:rPr lang="es-MX" dirty="0" err="1" smtClean="0"/>
              <a:t>modeling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real </a:t>
            </a:r>
            <a:r>
              <a:rPr lang="es-MX" dirty="0" err="1" smtClean="0"/>
              <a:t>world</a:t>
            </a:r>
            <a:r>
              <a:rPr lang="es-MX" dirty="0" smtClean="0"/>
              <a:t>, </a:t>
            </a:r>
            <a:r>
              <a:rPr lang="es-MX" dirty="0" err="1" smtClean="0"/>
              <a:t>not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precisely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good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memory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computer</a:t>
            </a:r>
            <a:r>
              <a:rPr lang="es-MX" baseline="0" dirty="0" smtClean="0"/>
              <a:t> Works.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444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Data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everywhere</a:t>
            </a:r>
            <a:r>
              <a:rPr lang="es-MX" dirty="0" smtClean="0"/>
              <a:t>,</a:t>
            </a:r>
            <a:r>
              <a:rPr lang="es-MX" baseline="0" dirty="0" smtClean="0"/>
              <a:t> more </a:t>
            </a:r>
            <a:r>
              <a:rPr lang="es-MX" baseline="0" dirty="0" err="1" smtClean="0"/>
              <a:t>importantly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random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locations</a:t>
            </a:r>
            <a:r>
              <a:rPr lang="es-MX" baseline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432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Can’t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fix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 </a:t>
            </a:r>
            <a:r>
              <a:rPr lang="es-MX" dirty="0" err="1" smtClean="0"/>
              <a:t>by</a:t>
            </a:r>
            <a:r>
              <a:rPr lang="es-MX" dirty="0" smtClean="0"/>
              <a:t> </a:t>
            </a:r>
            <a:r>
              <a:rPr lang="es-MX" dirty="0" err="1" smtClean="0"/>
              <a:t>using</a:t>
            </a:r>
            <a:r>
              <a:rPr lang="es-MX" dirty="0" smtClean="0"/>
              <a:t> </a:t>
            </a:r>
            <a:r>
              <a:rPr lang="es-MX" dirty="0" err="1" smtClean="0"/>
              <a:t>arrays</a:t>
            </a:r>
            <a:r>
              <a:rPr lang="es-MX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840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Can’t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fix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 </a:t>
            </a:r>
            <a:r>
              <a:rPr lang="es-MX" dirty="0" err="1" smtClean="0"/>
              <a:t>by</a:t>
            </a:r>
            <a:r>
              <a:rPr lang="es-MX" dirty="0" smtClean="0"/>
              <a:t> </a:t>
            </a:r>
            <a:r>
              <a:rPr lang="es-MX" dirty="0" err="1" smtClean="0"/>
              <a:t>using</a:t>
            </a:r>
            <a:r>
              <a:rPr lang="es-MX" dirty="0" smtClean="0"/>
              <a:t> </a:t>
            </a:r>
            <a:r>
              <a:rPr lang="es-MX" dirty="0" err="1" smtClean="0"/>
              <a:t>arrays</a:t>
            </a:r>
            <a:r>
              <a:rPr lang="es-MX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483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need</a:t>
            </a:r>
            <a:r>
              <a:rPr lang="es-MX" dirty="0" smtClean="0"/>
              <a:t> a </a:t>
            </a:r>
            <a:r>
              <a:rPr lang="es-MX" dirty="0" err="1" smtClean="0"/>
              <a:t>way</a:t>
            </a:r>
            <a:r>
              <a:rPr lang="es-MX" dirty="0" smtClean="0"/>
              <a:t> to trasverse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data in </a:t>
            </a:r>
            <a:r>
              <a:rPr lang="es-MX" baseline="0" dirty="0" err="1" smtClean="0"/>
              <a:t>order</a:t>
            </a:r>
            <a:r>
              <a:rPr lang="es-MX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039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need</a:t>
            </a:r>
            <a:r>
              <a:rPr lang="es-MX" dirty="0" smtClean="0"/>
              <a:t> a </a:t>
            </a:r>
            <a:r>
              <a:rPr lang="es-MX" dirty="0" err="1" smtClean="0"/>
              <a:t>way</a:t>
            </a:r>
            <a:r>
              <a:rPr lang="es-MX" dirty="0" smtClean="0"/>
              <a:t> to trasverse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data in </a:t>
            </a:r>
            <a:r>
              <a:rPr lang="es-MX" baseline="0" dirty="0" err="1" smtClean="0"/>
              <a:t>order</a:t>
            </a:r>
            <a:r>
              <a:rPr lang="es-MX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109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comes,</a:t>
            </a:r>
            <a:r>
              <a:rPr lang="en-GB" baseline="0" dirty="0" smtClean="0"/>
              <a:t> data oriented design.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36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149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Design</a:t>
            </a:r>
            <a:r>
              <a:rPr lang="es-MX" dirty="0" smtClean="0"/>
              <a:t> </a:t>
            </a:r>
            <a:r>
              <a:rPr lang="es-MX" dirty="0" err="1" smtClean="0"/>
              <a:t>around</a:t>
            </a:r>
            <a:r>
              <a:rPr lang="es-MX" dirty="0" smtClean="0"/>
              <a:t> data, </a:t>
            </a:r>
            <a:r>
              <a:rPr lang="es-MX" dirty="0" err="1" smtClean="0"/>
              <a:t>not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real </a:t>
            </a:r>
            <a:r>
              <a:rPr lang="es-MX" dirty="0" err="1" smtClean="0"/>
              <a:t>world</a:t>
            </a:r>
            <a:r>
              <a:rPr lang="es-MX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49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171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545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155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7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2598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996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165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298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583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5992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96110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8089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08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654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786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1576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problem are we trying to solve?</a:t>
            </a:r>
          </a:p>
          <a:p>
            <a:endParaRPr lang="en-GB" dirty="0" smtClean="0"/>
          </a:p>
          <a:p>
            <a:r>
              <a:rPr lang="en-GB" dirty="0" smtClean="0"/>
              <a:t>Why are we doing this</a:t>
            </a:r>
            <a:r>
              <a:rPr lang="en-US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444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want to write game code that is as performant as possible.</a:t>
            </a:r>
          </a:p>
          <a:p>
            <a:endParaRPr lang="en-GB" dirty="0" smtClean="0"/>
          </a:p>
          <a:p>
            <a:r>
              <a:rPr lang="en-GB" dirty="0" smtClean="0"/>
              <a:t>We want games to run faster</a:t>
            </a:r>
          </a:p>
          <a:p>
            <a:r>
              <a:rPr lang="en-GB" dirty="0" smtClean="0"/>
              <a:t>We want games to have more enemies</a:t>
            </a:r>
          </a:p>
          <a:p>
            <a:r>
              <a:rPr lang="en-GB" dirty="0" smtClean="0"/>
              <a:t>We want phones that generate</a:t>
            </a:r>
            <a:r>
              <a:rPr lang="en-GB" baseline="0" dirty="0" smtClean="0"/>
              <a:t> less heat</a:t>
            </a:r>
          </a:p>
          <a:p>
            <a:r>
              <a:rPr lang="en-GB" baseline="0" dirty="0" smtClean="0"/>
              <a:t>We want less battery consumption.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378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Unity doing?</a:t>
            </a:r>
          </a:p>
          <a:p>
            <a:endParaRPr lang="en-GB" dirty="0" smtClean="0"/>
          </a:p>
          <a:p>
            <a:r>
              <a:rPr lang="en-GB" dirty="0" smtClean="0"/>
              <a:t>We are always improving the engine. We are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jobifying</a:t>
            </a:r>
            <a:r>
              <a:rPr lang="en-GB" baseline="0" dirty="0" smtClean="0"/>
              <a:t> or engine. Updating our frameworks, etc.</a:t>
            </a:r>
          </a:p>
          <a:p>
            <a:endParaRPr lang="en-GB" baseline="0" dirty="0" smtClean="0"/>
          </a:p>
          <a:p>
            <a:r>
              <a:rPr lang="en-GB" baseline="0" dirty="0" smtClean="0"/>
              <a:t>We want to give you the most performant engine we can. But also, from your side, a paradigm shift is needed. What shift? …. ECS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29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AC1C0-CA35-D14C-A9F0-039D52144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9" y="355147"/>
            <a:ext cx="2487684" cy="24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7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655" userDrawn="1">
          <p15:clr>
            <a:srgbClr val="FBAE40"/>
          </p15:clr>
        </p15:guide>
        <p15:guide id="4" orient="horz" pos="599" userDrawn="1">
          <p15:clr>
            <a:srgbClr val="FBAE40"/>
          </p15:clr>
        </p15:guide>
        <p15:guide id="5" pos="501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619125" y="273844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i="0" cap="none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User guide – delete</a:t>
            </a:r>
            <a:r>
              <a:rPr lang="en-GB" sz="2400" b="1" i="0" cap="none" baseline="0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before use</a:t>
            </a:r>
            <a:endParaRPr lang="en-GB" sz="2400" b="1" i="0" cap="none" dirty="0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AutoShape 4"/>
          <p:cNvSpPr>
            <a:spLocks/>
          </p:cNvSpPr>
          <p:nvPr userDrawn="1"/>
        </p:nvSpPr>
        <p:spPr bwMode="gray">
          <a:xfrm>
            <a:off x="6715876" y="1085013"/>
            <a:ext cx="1620000" cy="3872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picture</a:t>
            </a:r>
          </a:p>
          <a:p>
            <a:pPr algn="l" eaLnBrk="1" fontAlgn="auto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On slides with pictureplaceholder, </a:t>
            </a:r>
            <a:b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on the icon and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choose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</a:t>
            </a:r>
          </a:p>
        </p:txBody>
      </p:sp>
      <p:sp>
        <p:nvSpPr>
          <p:cNvPr id="8" name="TextBox 12"/>
          <p:cNvSpPr txBox="1">
            <a:spLocks noChangeArrowheads="1"/>
          </p:cNvSpPr>
          <p:nvPr userDrawn="1"/>
        </p:nvSpPr>
        <p:spPr bwMode="auto">
          <a:xfrm>
            <a:off x="6715876" y="1692909"/>
            <a:ext cx="1637007" cy="134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Change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picture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crop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change</a:t>
            </a:r>
            <a:r>
              <a:rPr lang="en-GB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size</a:t>
            </a:r>
            <a:r>
              <a:rPr lang="en-GB" sz="675" b="0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or</a:t>
            </a:r>
            <a: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focus</a:t>
            </a:r>
            <a:b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of the picture</a:t>
            </a:r>
            <a:endParaRPr lang="en-GB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 you want to scale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hold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key down while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dragging the corners of the </a:t>
            </a:r>
            <a:r>
              <a:rPr lang="en-GB" altLang="da-DK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picture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Hint: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if you delete the picture and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a new one, the picture may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lie in front of the text or graphic</a:t>
            </a: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/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this happens, select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right-click and 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send to back</a:t>
            </a:r>
          </a:p>
        </p:txBody>
      </p:sp>
      <p:sp>
        <p:nvSpPr>
          <p:cNvPr id="9" name="Text Box 48"/>
          <p:cNvSpPr txBox="1">
            <a:spLocks noChangeArrowheads="1"/>
          </p:cNvSpPr>
          <p:nvPr userDrawn="1"/>
        </p:nvSpPr>
        <p:spPr bwMode="auto">
          <a:xfrm>
            <a:off x="4660537" y="2354400"/>
            <a:ext cx="1620000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layouts</a:t>
            </a: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new slide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</a:t>
            </a:r>
            <a:b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new slide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layout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change an appropriate layout from the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drop down</a:t>
            </a: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menu </a:t>
            </a: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AutoShape 4"/>
          <p:cNvSpPr>
            <a:spLocks/>
          </p:cNvSpPr>
          <p:nvPr userDrawn="1"/>
        </p:nvSpPr>
        <p:spPr bwMode="gray">
          <a:xfrm>
            <a:off x="6715876" y="3260041"/>
            <a:ext cx="1620000" cy="814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slide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reset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Position, size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 formatting of the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Slide placeholders to their default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settings</a:t>
            </a:r>
            <a:endParaRPr lang="en-GB" altLang="da-DK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 Box 48"/>
          <p:cNvSpPr txBox="1">
            <a:spLocks noChangeArrowheads="1"/>
          </p:cNvSpPr>
          <p:nvPr userDrawn="1"/>
        </p:nvSpPr>
        <p:spPr bwMode="auto">
          <a:xfrm>
            <a:off x="4659938" y="1080627"/>
            <a:ext cx="1620599" cy="102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text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styles (levels)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-key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jump through </a:t>
            </a:r>
            <a:b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levels. Click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ENTER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 then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switch from one level to the next level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go back in levels use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SHIFT-TAB</a:t>
            </a:r>
            <a:endParaRPr lang="en-GB" altLang="da-DK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Alternatively,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Increase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</a:t>
            </a:r>
            <a:b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Decrease list level 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can be used</a:t>
            </a:r>
            <a:endParaRPr lang="en-GB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886505" y="1497600"/>
            <a:ext cx="2757284" cy="11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Mac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d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ouble-click on one of the font files. Font Book will display a sample of the font. 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Choose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Add Fonts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 from the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File menu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, select the font or a folder containing multiple fonts, then click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Open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to install the font(s). Check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Select</a:t>
            </a:r>
            <a:r>
              <a:rPr lang="en-GB" sz="680" b="1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all fonts</a:t>
            </a:r>
            <a:endParaRPr lang="en-GB" sz="680" b="1" i="0" kern="1200" dirty="0">
              <a:solidFill>
                <a:srgbClr val="000000"/>
              </a:solidFill>
              <a:effectLst/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And</a:t>
            </a:r>
            <a:r>
              <a:rPr lang="en-GB" altLang="da-DK" sz="680" b="0" i="0" kern="1200" cap="none" baseline="0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Install Checked</a:t>
            </a:r>
          </a:p>
        </p:txBody>
      </p:sp>
      <p:pic>
        <p:nvPicPr>
          <p:cNvPr id="13" name="Billed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5076" y="1828128"/>
            <a:ext cx="253050" cy="241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476" y="1265986"/>
            <a:ext cx="196613" cy="192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8276" y="3647103"/>
            <a:ext cx="369339" cy="1503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42937" y="2548800"/>
            <a:ext cx="243573" cy="433678"/>
          </a:xfrm>
          <a:prstGeom prst="rect">
            <a:avLst/>
          </a:prstGeom>
        </p:spPr>
      </p:pic>
      <p:pic>
        <p:nvPicPr>
          <p:cNvPr id="17" name="Billede 15"/>
          <p:cNvPicPr>
            <a:picLocks noChangeAspect="1"/>
          </p:cNvPicPr>
          <p:nvPr userDrawn="1"/>
        </p:nvPicPr>
        <p:blipFill rotWithShape="1">
          <a:blip r:embed="rId6"/>
          <a:srcRect l="36944" r="2272" b="69429"/>
          <a:stretch/>
        </p:blipFill>
        <p:spPr>
          <a:xfrm>
            <a:off x="6046537" y="3049200"/>
            <a:ext cx="445026" cy="144158"/>
          </a:xfrm>
          <a:prstGeom prst="rect">
            <a:avLst/>
          </a:prstGeom>
        </p:spPr>
      </p:pic>
      <p:pic>
        <p:nvPicPr>
          <p:cNvPr id="18" name="Billede 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27938" y="1863133"/>
            <a:ext cx="411996" cy="213921"/>
          </a:xfrm>
          <a:prstGeom prst="rect">
            <a:avLst/>
          </a:prstGeom>
        </p:spPr>
      </p:pic>
      <p:pic>
        <p:nvPicPr>
          <p:cNvPr id="19" name="Billed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27076" y="2141471"/>
            <a:ext cx="269771" cy="251482"/>
          </a:xfrm>
          <a:prstGeom prst="rect">
            <a:avLst/>
          </a:prstGeom>
        </p:spPr>
      </p:pic>
      <p:sp>
        <p:nvSpPr>
          <p:cNvPr id="31" name="Text Box 48"/>
          <p:cNvSpPr txBox="1">
            <a:spLocks noChangeArrowheads="1"/>
          </p:cNvSpPr>
          <p:nvPr userDrawn="1"/>
        </p:nvSpPr>
        <p:spPr bwMode="auto">
          <a:xfrm>
            <a:off x="881888" y="2930400"/>
            <a:ext cx="2766758" cy="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PC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right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-click on one of the font files. Choose Install. </a:t>
            </a:r>
            <a:b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</a:br>
            <a:endParaRPr lang="en-GB" sz="68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Afrundet rektangel 24"/>
          <p:cNvSpPr/>
          <p:nvPr userDrawn="1"/>
        </p:nvSpPr>
        <p:spPr>
          <a:xfrm>
            <a:off x="886504" y="1138990"/>
            <a:ext cx="2757284" cy="2613600"/>
          </a:xfrm>
          <a:prstGeom prst="roundRect">
            <a:avLst/>
          </a:prstGeom>
          <a:noFill/>
          <a:ln w="28575">
            <a:solidFill>
              <a:srgbClr val="E2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ktangel 32"/>
          <p:cNvSpPr/>
          <p:nvPr userDrawn="1"/>
        </p:nvSpPr>
        <p:spPr>
          <a:xfrm>
            <a:off x="1808481" y="1052859"/>
            <a:ext cx="913330" cy="2285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Text Box 48"/>
          <p:cNvSpPr txBox="1">
            <a:spLocks noChangeArrowheads="1"/>
          </p:cNvSpPr>
          <p:nvPr userDrawn="1"/>
        </p:nvSpPr>
        <p:spPr bwMode="auto">
          <a:xfrm>
            <a:off x="1910081" y="1080627"/>
            <a:ext cx="71013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601379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al inf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59626" y="161568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4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266" userDrawn="1">
          <p15:clr>
            <a:srgbClr val="FBAE40"/>
          </p15:clr>
        </p15:guide>
        <p15:guide id="2" pos="5670" userDrawn="1">
          <p15:clr>
            <a:srgbClr val="FBAE40"/>
          </p15:clr>
        </p15:guide>
        <p15:guide id="3" orient="horz" pos="182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4490" userDrawn="1">
          <p15:clr>
            <a:srgbClr val="FBAE40"/>
          </p15:clr>
        </p15:guide>
        <p15:guide id="2" pos="295" userDrawn="1">
          <p15:clr>
            <a:srgbClr val="FBAE40"/>
          </p15:clr>
        </p15:guide>
        <p15:guide id="3" orient="horz" pos="1983" userDrawn="1">
          <p15:clr>
            <a:srgbClr val="FBAE40"/>
          </p15:clr>
        </p15:guide>
        <p15:guide id="4" pos="483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65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435600"/>
            <a:ext cx="691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580400"/>
            <a:ext cx="691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577675" y="147852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54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156298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088" userDrawn="1">
          <p15:clr>
            <a:srgbClr val="FBAE40"/>
          </p15:clr>
        </p15:guide>
        <p15:guide id="2" pos="424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10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00" y="658800"/>
            <a:ext cx="7826400" cy="191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a-DK"/>
              <a:t>Klik for at redigere i masteren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00" y="2570400"/>
            <a:ext cx="7822800" cy="196355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0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0A626-36E7-4ACB-AE94-30B8AB1B2246}" type="datetimeFigureOut">
              <a:rPr lang="en-GB" smtClean="0"/>
              <a:pPr/>
              <a:t>08/05/2018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A845-7B75-654A-AE0C-8C0E5AAF907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08" y="3548382"/>
            <a:ext cx="737375" cy="7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656" r:id="rId4"/>
    <p:sldLayoutId id="2147483721" r:id="rId5"/>
    <p:sldLayoutId id="2147483720" r:id="rId6"/>
    <p:sldLayoutId id="2147483652" r:id="rId7"/>
    <p:sldLayoutId id="2147483670" r:id="rId8"/>
    <p:sldLayoutId id="2147483651" r:id="rId9"/>
    <p:sldLayoutId id="2147483671" r:id="rId1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16000" indent="-21600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1pPr>
      <a:lvl2pPr marL="435600" indent="-216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250" kern="1200">
          <a:solidFill>
            <a:schemeClr val="bg1"/>
          </a:solidFill>
          <a:latin typeface="+mn-lt"/>
          <a:ea typeface="+mn-ea"/>
          <a:cs typeface="+mn-cs"/>
        </a:defRPr>
      </a:lvl2pPr>
      <a:lvl3pPr marL="633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3pPr>
      <a:lvl4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4pPr>
      <a:lvl5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6pPr>
      <a:lvl7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7pPr>
      <a:lvl8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8pPr>
      <a:lvl9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445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2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BC6833-2BC5-5543-8030-8E33E18DAA25}"/>
              </a:ext>
            </a:extLst>
          </p:cNvPr>
          <p:cNvSpPr txBox="1"/>
          <p:nvPr/>
        </p:nvSpPr>
        <p:spPr>
          <a:xfrm>
            <a:off x="5024487" y="14328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endParaRPr lang="en-US" sz="1350" dirty="0" err="1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82AA7-6BCB-E24C-9849-48EBE794D3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621927"/>
            <a:ext cx="3810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6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800" dirty="0" smtClean="0"/>
              <a:t>Performance</a:t>
            </a:r>
            <a:endParaRPr lang="en-GB" sz="8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957213" y="2217676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/>
              <a:t>b</a:t>
            </a:r>
            <a:r>
              <a:rPr lang="es-MX" dirty="0" err="1" smtClean="0"/>
              <a:t>y</a:t>
            </a:r>
            <a:r>
              <a:rPr lang="es-MX" dirty="0" smtClean="0"/>
              <a:t> default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36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18" y="1597742"/>
            <a:ext cx="5298519" cy="19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143656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7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9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How</a:t>
            </a:r>
            <a:r>
              <a:rPr lang="es-MX" dirty="0" smtClean="0"/>
              <a:t> do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code</a:t>
            </a:r>
            <a:r>
              <a:rPr lang="es-MX" dirty="0" smtClean="0"/>
              <a:t> </a:t>
            </a:r>
            <a:r>
              <a:rPr lang="es-MX" dirty="0" err="1" smtClean="0"/>
              <a:t>today</a:t>
            </a:r>
            <a:r>
              <a:rPr lang="es-MX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1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7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C++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C#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60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OOP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6465" y="3013587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2400" dirty="0" smtClean="0"/>
              <a:t>Object Oriented Programming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6286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dirty="0" smtClean="0"/>
              <a:t>Component Based</a:t>
            </a:r>
            <a:endParaRPr lang="en-GB" sz="6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6465" y="3013587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2400" dirty="0" err="1" smtClean="0"/>
              <a:t>MonoBehaviour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5386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304800"/>
            <a:ext cx="5019368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3000" dirty="0" smtClean="0"/>
              <a:t>Object Oriented Programming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3809999" y="1023281"/>
            <a:ext cx="1425678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smtClean="0"/>
              <a:t>Vehicle</a:t>
            </a:r>
            <a:endParaRPr lang="en-US" sz="2800" noProof="0" dirty="0" err="1" smtClean="0"/>
          </a:p>
        </p:txBody>
      </p:sp>
      <p:sp>
        <p:nvSpPr>
          <p:cNvPr id="6" name="Rectangle 5"/>
          <p:cNvSpPr/>
          <p:nvPr/>
        </p:nvSpPr>
        <p:spPr>
          <a:xfrm>
            <a:off x="5481483" y="1839358"/>
            <a:ext cx="2502310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GroundVehicle</a:t>
            </a:r>
            <a:endParaRPr lang="en-US" sz="2800" noProof="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1278194" y="1957344"/>
            <a:ext cx="2222090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WaterVehicle</a:t>
            </a:r>
            <a:endParaRPr lang="en-US" sz="2800" noProof="0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93407" y="3196209"/>
            <a:ext cx="1897625" cy="476140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 err="1" smtClean="0"/>
              <a:t>EngineBased</a:t>
            </a:r>
            <a:endParaRPr lang="en-US" sz="2400" noProof="0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2507225" y="3196207"/>
            <a:ext cx="1986117" cy="470501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WindBased</a:t>
            </a:r>
            <a:endParaRPr lang="en-US" sz="2800" noProof="0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4896464" y="3196208"/>
            <a:ext cx="1858297" cy="46868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/>
              <a:t>TwoWheeled</a:t>
            </a:r>
            <a:endParaRPr lang="en-US" sz="2000" noProof="0" dirty="0" err="1" smtClean="0"/>
          </a:p>
        </p:txBody>
      </p:sp>
      <p:sp>
        <p:nvSpPr>
          <p:cNvPr id="12" name="Rectangle 11"/>
          <p:cNvSpPr/>
          <p:nvPr/>
        </p:nvSpPr>
        <p:spPr>
          <a:xfrm>
            <a:off x="7069394" y="3196207"/>
            <a:ext cx="1858303" cy="468687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/>
              <a:t>FourWheeled</a:t>
            </a:r>
            <a:endParaRPr lang="en-US" sz="2000" noProof="0" dirty="0" err="1" smtClean="0"/>
          </a:p>
        </p:txBody>
      </p:sp>
      <p:cxnSp>
        <p:nvCxnSpPr>
          <p:cNvPr id="14" name="Straight Arrow Connector 13"/>
          <p:cNvCxnSpPr>
            <a:stCxn id="7" idx="0"/>
            <a:endCxn id="5" idx="1"/>
          </p:cNvCxnSpPr>
          <p:nvPr/>
        </p:nvCxnSpPr>
        <p:spPr>
          <a:xfrm flipV="1">
            <a:off x="2389239" y="1303501"/>
            <a:ext cx="1420760" cy="65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  <a:endCxn id="5" idx="3"/>
          </p:cNvCxnSpPr>
          <p:nvPr/>
        </p:nvCxnSpPr>
        <p:spPr>
          <a:xfrm flipH="1" flipV="1">
            <a:off x="5235677" y="1303501"/>
            <a:ext cx="1496961" cy="535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0"/>
            <a:endCxn id="7" idx="2"/>
          </p:cNvCxnSpPr>
          <p:nvPr/>
        </p:nvCxnSpPr>
        <p:spPr>
          <a:xfrm flipV="1">
            <a:off x="1042220" y="2517783"/>
            <a:ext cx="1347019" cy="67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7" idx="2"/>
          </p:cNvCxnSpPr>
          <p:nvPr/>
        </p:nvCxnSpPr>
        <p:spPr>
          <a:xfrm flipH="1" flipV="1">
            <a:off x="2389239" y="2517783"/>
            <a:ext cx="1111045" cy="678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0"/>
            <a:endCxn id="6" idx="2"/>
          </p:cNvCxnSpPr>
          <p:nvPr/>
        </p:nvCxnSpPr>
        <p:spPr>
          <a:xfrm flipV="1">
            <a:off x="5825613" y="2399797"/>
            <a:ext cx="907025" cy="79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0"/>
            <a:endCxn id="6" idx="2"/>
          </p:cNvCxnSpPr>
          <p:nvPr/>
        </p:nvCxnSpPr>
        <p:spPr>
          <a:xfrm flipH="1" flipV="1">
            <a:off x="6732638" y="2399797"/>
            <a:ext cx="1265908" cy="79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9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81898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3000" dirty="0" smtClean="0"/>
              <a:t>Component Based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5063611" y="1263082"/>
            <a:ext cx="2828189" cy="1111771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GameObject</a:t>
            </a:r>
            <a:endParaRPr lang="en-US" sz="2800" noProof="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6774426" y="213851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endParaRPr lang="en-US" sz="135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508" y="1818968"/>
            <a:ext cx="1863215" cy="74233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VehicleMover</a:t>
            </a:r>
            <a:endParaRPr lang="en-US" sz="2000" noProof="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3508" y="3379528"/>
            <a:ext cx="1863215" cy="74233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1600" dirty="0" err="1" smtClean="0">
                <a:solidFill>
                  <a:schemeClr val="bg2">
                    <a:lumMod val="10000"/>
                  </a:schemeClr>
                </a:solidFill>
              </a:rPr>
              <a:t>VehicleProperties</a:t>
            </a:r>
            <a:endParaRPr lang="en-US" sz="1600" noProof="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6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71605E-6 L 0.53524 0.130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3" y="6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34568E-6 L 0.5342 0.022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01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 like it like this</a:t>
            </a:r>
            <a:r>
              <a:rPr lang="es-MX" sz="3600" dirty="0" smtClean="0"/>
              <a:t>, </a:t>
            </a:r>
            <a:r>
              <a:rPr lang="es-MX" sz="3600" dirty="0" err="1" smtClean="0"/>
              <a:t>what’s</a:t>
            </a:r>
            <a:r>
              <a:rPr lang="es-MX" sz="3600" dirty="0" smtClean="0"/>
              <a:t> </a:t>
            </a:r>
            <a:r>
              <a:rPr lang="es-MX" sz="3600" dirty="0" err="1" smtClean="0"/>
              <a:t>wrong</a:t>
            </a:r>
            <a:r>
              <a:rPr lang="es-MX" sz="3600" dirty="0" smtClean="0"/>
              <a:t>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194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But you are modeling the real world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12819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The</a:t>
            </a:r>
            <a:r>
              <a:rPr lang="es-MX" sz="3600" dirty="0" smtClean="0"/>
              <a:t> </a:t>
            </a:r>
            <a:r>
              <a:rPr lang="es-MX" sz="3600" dirty="0" err="1" smtClean="0"/>
              <a:t>problem</a:t>
            </a:r>
            <a:r>
              <a:rPr lang="es-MX" sz="3600" dirty="0" smtClean="0"/>
              <a:t> </a:t>
            </a:r>
            <a:r>
              <a:rPr lang="es-MX" sz="3600" dirty="0" err="1" smtClean="0"/>
              <a:t>is</a:t>
            </a:r>
            <a:r>
              <a:rPr lang="es-MX" sz="3600" dirty="0" smtClean="0"/>
              <a:t> </a:t>
            </a:r>
            <a:r>
              <a:rPr lang="es-MX" sz="3600" dirty="0" err="1" smtClean="0"/>
              <a:t>that</a:t>
            </a:r>
            <a:r>
              <a:rPr lang="es-MX" sz="3600" dirty="0" smtClean="0"/>
              <a:t> </a:t>
            </a:r>
            <a:r>
              <a:rPr lang="es-MX" sz="3600" dirty="0" smtClean="0">
                <a:solidFill>
                  <a:srgbClr val="0070C0"/>
                </a:solidFill>
              </a:rPr>
              <a:t>data </a:t>
            </a:r>
            <a:r>
              <a:rPr lang="es-MX" sz="3600" dirty="0" err="1" smtClean="0">
                <a:solidFill>
                  <a:srgbClr val="0070C0"/>
                </a:solidFill>
              </a:rPr>
              <a:t>is</a:t>
            </a:r>
            <a:r>
              <a:rPr lang="es-MX" sz="3600" dirty="0" smtClean="0">
                <a:solidFill>
                  <a:srgbClr val="0070C0"/>
                </a:solidFill>
              </a:rPr>
              <a:t> </a:t>
            </a:r>
            <a:r>
              <a:rPr lang="es-MX" sz="3600" dirty="0" err="1" smtClean="0">
                <a:solidFill>
                  <a:srgbClr val="0070C0"/>
                </a:solidFill>
              </a:rPr>
              <a:t>everywhere</a:t>
            </a:r>
            <a:r>
              <a:rPr lang="es-MX" sz="3600" dirty="0" smtClean="0">
                <a:solidFill>
                  <a:srgbClr val="0070C0"/>
                </a:solidFill>
              </a:rPr>
              <a:t>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7029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878" y="300386"/>
            <a:ext cx="4174064" cy="835240"/>
          </a:xfrm>
        </p:spPr>
        <p:txBody>
          <a:bodyPr/>
          <a:lstStyle/>
          <a:p>
            <a:r>
              <a:rPr lang="es-MX" sz="3200" dirty="0" err="1" smtClean="0"/>
              <a:t>Instantiate</a:t>
            </a:r>
            <a:r>
              <a:rPr lang="es-MX" sz="3200" dirty="0" smtClean="0"/>
              <a:t>(</a:t>
            </a:r>
            <a:r>
              <a:rPr lang="es-MX" sz="3200" dirty="0" err="1" smtClean="0"/>
              <a:t>minion</a:t>
            </a:r>
            <a:r>
              <a:rPr lang="es-MX" sz="3200" dirty="0" smtClean="0"/>
              <a:t>)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22671" y="1248697"/>
            <a:ext cx="7919884" cy="328397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860323" y="1361768"/>
            <a:ext cx="1096296" cy="3982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MX" sz="1800" dirty="0" err="1" smtClean="0">
                <a:solidFill>
                  <a:srgbClr val="00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Memory</a:t>
            </a:r>
            <a:endParaRPr lang="en-US" sz="1800" dirty="0" err="1" smtClean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4065" y="1873045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Minion1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6" name="Rectangle 5"/>
          <p:cNvSpPr/>
          <p:nvPr/>
        </p:nvSpPr>
        <p:spPr>
          <a:xfrm>
            <a:off x="2384323" y="2922638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Minion2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7" name="Rectangle 6"/>
          <p:cNvSpPr/>
          <p:nvPr/>
        </p:nvSpPr>
        <p:spPr>
          <a:xfrm>
            <a:off x="6912078" y="2922638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Minion3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</p:spTree>
    <p:extLst>
      <p:ext uri="{BB962C8B-B14F-4D97-AF65-F5344CB8AC3E}">
        <p14:creationId xmlns:p14="http://schemas.microsoft.com/office/powerpoint/2010/main" val="407892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Can’t</a:t>
            </a:r>
            <a:r>
              <a:rPr lang="es-MX" sz="3600" dirty="0" smtClean="0"/>
              <a:t> </a:t>
            </a:r>
            <a:r>
              <a:rPr lang="es-MX" sz="3600" dirty="0" err="1" smtClean="0"/>
              <a:t>we</a:t>
            </a:r>
            <a:r>
              <a:rPr lang="es-MX" sz="3600" dirty="0" smtClean="0"/>
              <a:t> </a:t>
            </a:r>
            <a:r>
              <a:rPr lang="es-MX" sz="3600" dirty="0" err="1" smtClean="0"/>
              <a:t>fix</a:t>
            </a:r>
            <a:r>
              <a:rPr lang="es-MX" sz="3600" dirty="0" smtClean="0"/>
              <a:t> </a:t>
            </a:r>
            <a:r>
              <a:rPr lang="es-MX" sz="3600" dirty="0" err="1" smtClean="0"/>
              <a:t>it</a:t>
            </a:r>
            <a:r>
              <a:rPr lang="es-MX" sz="3600" dirty="0" smtClean="0"/>
              <a:t> </a:t>
            </a:r>
            <a:r>
              <a:rPr lang="es-MX" sz="3600" dirty="0" err="1" smtClean="0"/>
              <a:t>using</a:t>
            </a:r>
            <a:r>
              <a:rPr lang="es-MX" sz="3600" dirty="0" smtClean="0"/>
              <a:t> </a:t>
            </a:r>
            <a:r>
              <a:rPr lang="es-MX" sz="3600" dirty="0" err="1" smtClean="0"/>
              <a:t>arrays</a:t>
            </a:r>
            <a:r>
              <a:rPr lang="es-MX" sz="3600" dirty="0" smtClean="0"/>
              <a:t>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3597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32503" y="1582993"/>
            <a:ext cx="7919884" cy="328397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870155" y="1696064"/>
            <a:ext cx="1096296" cy="3982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MX" sz="1800" dirty="0" err="1" smtClean="0">
                <a:solidFill>
                  <a:srgbClr val="00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Memory</a:t>
            </a:r>
            <a:endParaRPr lang="en-US" sz="1800" dirty="0" err="1" smtClean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3897" y="2207341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Minion1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94155" y="3256934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Minion2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21910" y="3256934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Minion3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503" y="479323"/>
            <a:ext cx="3008671" cy="585018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710813" y="479323"/>
            <a:ext cx="0" cy="585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28452" y="479323"/>
            <a:ext cx="0" cy="585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0" idx="0"/>
          </p:cNvCxnSpPr>
          <p:nvPr/>
        </p:nvCxnSpPr>
        <p:spPr>
          <a:xfrm>
            <a:off x="1268361" y="834512"/>
            <a:ext cx="319549" cy="13728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1" idx="0"/>
          </p:cNvCxnSpPr>
          <p:nvPr/>
        </p:nvCxnSpPr>
        <p:spPr>
          <a:xfrm>
            <a:off x="2231922" y="834511"/>
            <a:ext cx="806246" cy="242242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2" idx="0"/>
          </p:cNvCxnSpPr>
          <p:nvPr/>
        </p:nvCxnSpPr>
        <p:spPr>
          <a:xfrm>
            <a:off x="3195483" y="834510"/>
            <a:ext cx="4370440" cy="242242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2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164080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We</a:t>
            </a:r>
            <a:r>
              <a:rPr lang="es-MX" sz="3600" dirty="0" smtClean="0"/>
              <a:t> </a:t>
            </a:r>
            <a:r>
              <a:rPr lang="es-MX" sz="3600" dirty="0" err="1" smtClean="0"/>
              <a:t>also</a:t>
            </a:r>
            <a:r>
              <a:rPr lang="es-MX" sz="3600" dirty="0" smtClean="0"/>
              <a:t> </a:t>
            </a:r>
            <a:r>
              <a:rPr lang="es-MX" sz="3600" dirty="0" err="1" smtClean="0"/>
              <a:t>need</a:t>
            </a:r>
            <a:r>
              <a:rPr lang="es-MX" sz="3600" dirty="0" smtClean="0"/>
              <a:t> a </a:t>
            </a:r>
            <a:r>
              <a:rPr lang="es-MX" sz="3600" dirty="0" err="1" smtClean="0"/>
              <a:t>way</a:t>
            </a:r>
            <a:r>
              <a:rPr lang="es-MX" sz="3600" dirty="0" smtClean="0"/>
              <a:t> to </a:t>
            </a:r>
            <a:r>
              <a:rPr lang="es-MX" sz="3600" dirty="0" err="1" smtClean="0"/>
              <a:t>access</a:t>
            </a:r>
            <a:r>
              <a:rPr lang="es-MX" sz="3600" dirty="0" smtClean="0"/>
              <a:t> </a:t>
            </a:r>
            <a:r>
              <a:rPr lang="es-MX" sz="3600" dirty="0" smtClean="0">
                <a:solidFill>
                  <a:srgbClr val="00B0F0"/>
                </a:solidFill>
              </a:rPr>
              <a:t>data in </a:t>
            </a:r>
            <a:r>
              <a:rPr lang="es-MX" sz="3600" dirty="0" err="1" smtClean="0">
                <a:solidFill>
                  <a:srgbClr val="00B0F0"/>
                </a:solidFill>
              </a:rPr>
              <a:t>an</a:t>
            </a:r>
            <a:r>
              <a:rPr lang="es-MX" sz="3600" dirty="0" smtClean="0">
                <a:solidFill>
                  <a:srgbClr val="00B0F0"/>
                </a:solidFill>
              </a:rPr>
              <a:t> </a:t>
            </a:r>
            <a:r>
              <a:rPr lang="es-MX" sz="3600" dirty="0" err="1" smtClean="0">
                <a:solidFill>
                  <a:srgbClr val="00B0F0"/>
                </a:solidFill>
              </a:rPr>
              <a:t>ordered</a:t>
            </a:r>
            <a:r>
              <a:rPr lang="es-MX" sz="3600" dirty="0" smtClean="0">
                <a:solidFill>
                  <a:srgbClr val="00B0F0"/>
                </a:solidFill>
              </a:rPr>
              <a:t> </a:t>
            </a:r>
            <a:r>
              <a:rPr lang="es-MX" sz="3600" dirty="0" err="1" smtClean="0">
                <a:solidFill>
                  <a:srgbClr val="00B0F0"/>
                </a:solidFill>
              </a:rPr>
              <a:t>way</a:t>
            </a:r>
            <a:r>
              <a:rPr lang="es-MX" sz="3600" dirty="0" smtClean="0">
                <a:solidFill>
                  <a:srgbClr val="00B0F0"/>
                </a:solidFill>
              </a:rPr>
              <a:t>.</a:t>
            </a:r>
            <a:endParaRPr lang="en-GB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9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96" y="1612992"/>
            <a:ext cx="3692284" cy="1552995"/>
          </a:xfrm>
        </p:spPr>
        <p:txBody>
          <a:bodyPr/>
          <a:lstStyle/>
          <a:p>
            <a:pPr algn="l"/>
            <a:r>
              <a:rPr lang="es-MX" sz="3600" b="0" dirty="0" err="1" smtClean="0">
                <a:latin typeface="Consolas" panose="020B0609020204030204" pitchFamily="49" charset="0"/>
              </a:rPr>
              <a:t>List</a:t>
            </a:r>
            <a:r>
              <a:rPr lang="es-MX" sz="3600" b="0" dirty="0" smtClean="0">
                <a:latin typeface="Consolas" panose="020B0609020204030204" pitchFamily="49" charset="0"/>
              </a:rPr>
              <a:t>&lt;Position&gt;</a:t>
            </a:r>
            <a:br>
              <a:rPr lang="es-MX" sz="3600" b="0" dirty="0" smtClean="0">
                <a:latin typeface="Consolas" panose="020B0609020204030204" pitchFamily="49" charset="0"/>
              </a:rPr>
            </a:br>
            <a:r>
              <a:rPr lang="es-MX" sz="3600" b="0" dirty="0" smtClean="0">
                <a:latin typeface="Consolas" panose="020B0609020204030204" pitchFamily="49" charset="0"/>
              </a:rPr>
              <a:t/>
            </a:r>
            <a:br>
              <a:rPr lang="es-MX" sz="3600" b="0" dirty="0" smtClean="0">
                <a:latin typeface="Consolas" panose="020B0609020204030204" pitchFamily="49" charset="0"/>
              </a:rPr>
            </a:br>
            <a:r>
              <a:rPr lang="es-MX" sz="3600" b="0" dirty="0" err="1" smtClean="0">
                <a:latin typeface="Consolas" panose="020B0609020204030204" pitchFamily="49" charset="0"/>
              </a:rPr>
              <a:t>List</a:t>
            </a:r>
            <a:r>
              <a:rPr lang="es-MX" sz="3600" b="0" dirty="0" smtClean="0">
                <a:latin typeface="Consolas" panose="020B0609020204030204" pitchFamily="49" charset="0"/>
              </a:rPr>
              <a:t>&lt;</a:t>
            </a:r>
            <a:r>
              <a:rPr lang="es-MX" sz="3600" b="0" dirty="0" err="1" smtClean="0">
                <a:latin typeface="Consolas" panose="020B0609020204030204" pitchFamily="49" charset="0"/>
              </a:rPr>
              <a:t>speed</a:t>
            </a:r>
            <a:r>
              <a:rPr lang="es-MX" sz="3600" b="0" dirty="0" smtClean="0">
                <a:latin typeface="Consolas" panose="020B0609020204030204" pitchFamily="49" charset="0"/>
              </a:rPr>
              <a:t>&gt;</a:t>
            </a:r>
            <a:endParaRPr lang="en-GB" sz="3600" b="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91782" y="1558413"/>
            <a:ext cx="4213120" cy="70300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sp>
        <p:nvSpPr>
          <p:cNvPr id="4" name="Rectangle 3"/>
          <p:cNvSpPr/>
          <p:nvPr/>
        </p:nvSpPr>
        <p:spPr>
          <a:xfrm>
            <a:off x="4291780" y="2462980"/>
            <a:ext cx="4213119" cy="70300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989871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692877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395883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098889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801895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504901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21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800" dirty="0" smtClean="0"/>
              <a:t>DOD</a:t>
            </a:r>
            <a:endParaRPr lang="en-GB" sz="8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377109" y="2217676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smtClean="0"/>
              <a:t>Data </a:t>
            </a:r>
            <a:r>
              <a:rPr lang="es-MX" dirty="0" err="1" smtClean="0"/>
              <a:t>Oriented</a:t>
            </a:r>
            <a:r>
              <a:rPr lang="es-MX" dirty="0" smtClean="0"/>
              <a:t> </a:t>
            </a:r>
            <a:r>
              <a:rPr lang="es-MX" dirty="0" err="1" smtClean="0"/>
              <a:t>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728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Design</a:t>
            </a:r>
            <a:r>
              <a:rPr lang="es-MX" sz="3600" dirty="0" smtClean="0"/>
              <a:t> </a:t>
            </a:r>
            <a:r>
              <a:rPr lang="es-MX" sz="3600" dirty="0" err="1" smtClean="0"/>
              <a:t>based</a:t>
            </a:r>
            <a:r>
              <a:rPr lang="es-MX" sz="3600" dirty="0" smtClean="0"/>
              <a:t> in </a:t>
            </a:r>
            <a:r>
              <a:rPr lang="es-MX" sz="3600" dirty="0" smtClean="0">
                <a:solidFill>
                  <a:srgbClr val="00B0F0"/>
                </a:solidFill>
              </a:rPr>
              <a:t>data</a:t>
            </a:r>
            <a:r>
              <a:rPr lang="es-MX" sz="3600" dirty="0" smtClean="0"/>
              <a:t>, </a:t>
            </a:r>
            <a:r>
              <a:rPr lang="es-MX" sz="3600" dirty="0" err="1" smtClean="0"/>
              <a:t>not</a:t>
            </a:r>
            <a:r>
              <a:rPr lang="es-MX" sz="3600" dirty="0" smtClean="0"/>
              <a:t> </a:t>
            </a:r>
            <a:r>
              <a:rPr lang="es-MX" sz="3600" dirty="0" err="1" smtClean="0"/>
              <a:t>the</a:t>
            </a:r>
            <a:r>
              <a:rPr lang="es-MX" sz="3600" dirty="0" smtClean="0"/>
              <a:t> real </a:t>
            </a:r>
            <a:r>
              <a:rPr lang="es-MX" sz="3600" dirty="0" err="1" smtClean="0"/>
              <a:t>world</a:t>
            </a:r>
            <a:r>
              <a:rPr lang="es-MX" sz="3600" dirty="0" smtClean="0"/>
              <a:t>.</a:t>
            </a:r>
            <a:endParaRPr lang="en-GB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2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397430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2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06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28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367277" y="2571750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 smtClean="0"/>
              <a:t>An</a:t>
            </a:r>
            <a:r>
              <a:rPr lang="es-MX" dirty="0" smtClean="0"/>
              <a:t> </a:t>
            </a:r>
            <a:r>
              <a:rPr lang="es-MX" dirty="0" err="1" smtClean="0"/>
              <a:t>Index</a:t>
            </a:r>
            <a:r>
              <a:rPr lang="es-MX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03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106722" y="2502811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 smtClean="0"/>
              <a:t>The</a:t>
            </a:r>
            <a:r>
              <a:rPr lang="es-MX" dirty="0" smtClean="0"/>
              <a:t> Data </a:t>
            </a:r>
            <a:r>
              <a:rPr lang="es-MX" dirty="0" err="1" smtClean="0"/>
              <a:t>Collections</a:t>
            </a:r>
            <a:r>
              <a:rPr lang="es-MX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6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00"/>
              </a:lnSpc>
            </a:pPr>
            <a:r>
              <a:rPr lang="da-DK" dirty="0"/>
              <a:t>Arturo </a:t>
            </a:r>
            <a:r>
              <a:rPr lang="da-DK" dirty="0" err="1"/>
              <a:t>Nereu</a:t>
            </a:r>
            <a:r>
              <a:rPr lang="da-DK" dirty="0"/>
              <a:t/>
            </a:r>
            <a:br>
              <a:rPr lang="da-DK" dirty="0"/>
            </a:br>
            <a:r>
              <a:rPr lang="da-DK" sz="2800" b="0" dirty="0"/>
              <a:t>@</a:t>
            </a:r>
            <a:r>
              <a:rPr lang="da-DK" sz="2800" b="0" dirty="0" err="1"/>
              <a:t>ArturoNereu</a:t>
            </a:r>
            <a:r>
              <a:rPr lang="da-DK" sz="2800" b="0" dirty="0"/>
              <a:t> - arturo@unity3d.com</a:t>
            </a:r>
            <a:endParaRPr lang="da-DK" sz="3200" b="0" dirty="0"/>
          </a:p>
        </p:txBody>
      </p:sp>
    </p:spTree>
    <p:extLst>
      <p:ext uri="{BB962C8B-B14F-4D97-AF65-F5344CB8AC3E}">
        <p14:creationId xmlns:p14="http://schemas.microsoft.com/office/powerpoint/2010/main" val="979459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95328" y="2571750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 smtClean="0"/>
              <a:t>What</a:t>
            </a:r>
            <a:r>
              <a:rPr lang="es-MX" dirty="0" smtClean="0"/>
              <a:t> </a:t>
            </a:r>
            <a:r>
              <a:rPr lang="es-MX" dirty="0" err="1" smtClean="0"/>
              <a:t>transforms</a:t>
            </a:r>
            <a:r>
              <a:rPr lang="es-MX" dirty="0" smtClean="0"/>
              <a:t> data.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6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The</a:t>
            </a:r>
            <a:r>
              <a:rPr lang="es-MX" sz="3600" dirty="0" smtClean="0"/>
              <a:t> </a:t>
            </a:r>
            <a:r>
              <a:rPr lang="es-MX" sz="3600" dirty="0" err="1" smtClean="0"/>
              <a:t>Vehicle</a:t>
            </a:r>
            <a:r>
              <a:rPr lang="es-MX" sz="3600" dirty="0" smtClean="0"/>
              <a:t> </a:t>
            </a:r>
            <a:r>
              <a:rPr lang="es-MX" sz="3600" dirty="0" err="1" smtClean="0"/>
              <a:t>Example</a:t>
            </a:r>
            <a:endParaRPr lang="en-GB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26" y="605186"/>
            <a:ext cx="1725561" cy="879486"/>
          </a:xfrm>
        </p:spPr>
        <p:txBody>
          <a:bodyPr/>
          <a:lstStyle/>
          <a:p>
            <a:r>
              <a:rPr lang="es-MX" sz="3600" dirty="0" err="1" smtClean="0"/>
              <a:t>Entity</a:t>
            </a:r>
            <a:endParaRPr lang="en-GB" sz="3600" dirty="0">
              <a:solidFill>
                <a:srgbClr val="00B0F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21858" y="644516"/>
            <a:ext cx="2330245" cy="8794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3600" dirty="0" err="1" smtClean="0"/>
              <a:t>Component</a:t>
            </a:r>
            <a:endParaRPr lang="en-GB" sz="3600" dirty="0">
              <a:solidFill>
                <a:srgbClr val="00B0F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919019" y="644516"/>
            <a:ext cx="2330245" cy="8794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3600" dirty="0" err="1" smtClean="0"/>
              <a:t>System</a:t>
            </a:r>
            <a:endParaRPr lang="en-GB" sz="3600" dirty="0">
              <a:solidFill>
                <a:srgbClr val="00B0F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4199" y="1597742"/>
            <a:ext cx="2136059" cy="1873045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l"/>
            <a:r>
              <a:rPr lang="en-US" sz="2800" dirty="0" smtClean="0">
                <a:solidFill>
                  <a:srgbClr val="0070C0"/>
                </a:solidFill>
                <a:latin typeface="+mj-lt"/>
              </a:rPr>
              <a:t>List&lt;Vector3&gt;</a:t>
            </a:r>
          </a:p>
          <a:p>
            <a:pPr algn="l"/>
            <a:r>
              <a:rPr lang="en-US" sz="2800" dirty="0" smtClean="0">
                <a:latin typeface="+mj-lt"/>
              </a:rPr>
              <a:t>(10, 30, 10)</a:t>
            </a:r>
          </a:p>
          <a:p>
            <a:pPr algn="l"/>
            <a:r>
              <a:rPr lang="en-US" sz="2800" dirty="0" smtClean="0">
                <a:latin typeface="+mj-lt"/>
              </a:rPr>
              <a:t>(50, 100, -2)</a:t>
            </a:r>
          </a:p>
          <a:p>
            <a:pPr algn="l"/>
            <a:r>
              <a:rPr lang="en-US" sz="2800" dirty="0" smtClean="0">
                <a:latin typeface="+mj-lt"/>
              </a:rPr>
              <a:t>(5, 90, 20)</a:t>
            </a:r>
            <a:endParaRPr lang="en-GB" sz="2800" dirty="0">
              <a:latin typeface="+mj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8425" y="1637071"/>
            <a:ext cx="1725561" cy="2281083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3600" dirty="0" smtClean="0">
                <a:latin typeface="+mj-lt"/>
              </a:rPr>
              <a:t>Car1</a:t>
            </a:r>
          </a:p>
          <a:p>
            <a:r>
              <a:rPr lang="es-MX" sz="3600" dirty="0" smtClean="0">
                <a:latin typeface="+mj-lt"/>
              </a:rPr>
              <a:t>Car2</a:t>
            </a:r>
          </a:p>
          <a:p>
            <a:r>
              <a:rPr lang="es-MX" sz="3600" dirty="0" smtClean="0">
                <a:latin typeface="+mj-lt"/>
              </a:rPr>
              <a:t>Car3</a:t>
            </a:r>
            <a:endParaRPr lang="en-GB" sz="3600" dirty="0"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24199" y="3270455"/>
            <a:ext cx="2136059" cy="1873045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l"/>
            <a:r>
              <a:rPr lang="en-US" sz="2800" dirty="0" smtClean="0">
                <a:solidFill>
                  <a:srgbClr val="0070C0"/>
                </a:solidFill>
                <a:latin typeface="+mj-lt"/>
              </a:rPr>
              <a:t>List&lt;float&gt;</a:t>
            </a:r>
          </a:p>
          <a:p>
            <a:pPr algn="l"/>
            <a:r>
              <a:rPr lang="en-US" sz="2800" dirty="0" smtClean="0">
                <a:latin typeface="+mj-lt"/>
              </a:rPr>
              <a:t>5.0f</a:t>
            </a:r>
          </a:p>
          <a:p>
            <a:pPr algn="l"/>
            <a:r>
              <a:rPr lang="en-US" sz="2800" dirty="0" smtClean="0">
                <a:latin typeface="+mj-lt"/>
              </a:rPr>
              <a:t>2.4f</a:t>
            </a:r>
          </a:p>
          <a:p>
            <a:pPr algn="l"/>
            <a:r>
              <a:rPr lang="en-US" sz="2800" dirty="0" smtClean="0">
                <a:latin typeface="+mj-lt"/>
              </a:rPr>
              <a:t>3.5f</a:t>
            </a:r>
            <a:endParaRPr lang="en-GB" sz="2800" dirty="0"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05947" y="1637070"/>
            <a:ext cx="3151239" cy="2281083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2000" b="0" dirty="0" err="1" smtClean="0">
                <a:latin typeface="Consolas" panose="020B0609020204030204" pitchFamily="49" charset="0"/>
              </a:rPr>
              <a:t>Pos.x</a:t>
            </a:r>
            <a:r>
              <a:rPr lang="es-MX" sz="2000" b="0" dirty="0" smtClean="0">
                <a:latin typeface="Consolas" panose="020B0609020204030204" pitchFamily="49" charset="0"/>
              </a:rPr>
              <a:t> = </a:t>
            </a:r>
            <a:r>
              <a:rPr lang="es-MX" sz="2000" b="0" dirty="0" err="1" smtClean="0">
                <a:latin typeface="Consolas" panose="020B0609020204030204" pitchFamily="49" charset="0"/>
              </a:rPr>
              <a:t>pos.x</a:t>
            </a:r>
            <a:r>
              <a:rPr lang="es-MX" sz="2000" b="0" dirty="0" smtClean="0">
                <a:latin typeface="Consolas" panose="020B0609020204030204" pitchFamily="49" charset="0"/>
              </a:rPr>
              <a:t> * </a:t>
            </a:r>
            <a:r>
              <a:rPr lang="es-MX" sz="2000" b="0" dirty="0" err="1" smtClean="0">
                <a:latin typeface="Consolas" panose="020B0609020204030204" pitchFamily="49" charset="0"/>
              </a:rPr>
              <a:t>speed</a:t>
            </a:r>
            <a:r>
              <a:rPr lang="es-MX" sz="2000" b="0" dirty="0" smtClean="0">
                <a:latin typeface="Consolas" panose="020B0609020204030204" pitchFamily="49" charset="0"/>
              </a:rPr>
              <a:t>; </a:t>
            </a:r>
            <a:endParaRPr lang="en-GB" sz="2000" b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25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Job System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4125207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 smtClean="0"/>
              <a:t>Lets you </a:t>
            </a:r>
            <a:r>
              <a:rPr lang="en-US" sz="2800" b="0" dirty="0"/>
              <a:t>write simple and safe multithreaded code that interacts with the Unity </a:t>
            </a:r>
            <a:r>
              <a:rPr lang="en-US" sz="2800" b="0" dirty="0" smtClean="0"/>
              <a:t>Engine.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56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557212"/>
            <a:ext cx="88296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33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384"/>
            <a:ext cx="9165681" cy="25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10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 smtClean="0"/>
              <a:t>Burst Compiler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2976986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 smtClean="0"/>
              <a:t>Takes C# jobs and produces highly optimized code that takes advantage of the platform you are compiling for.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9427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 smtClean="0"/>
              <a:t>on.unity.com/ugsea518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647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417560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4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9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7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What</a:t>
            </a:r>
            <a:r>
              <a:rPr lang="es-MX" dirty="0" smtClean="0"/>
              <a:t> do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want</a:t>
            </a:r>
            <a:r>
              <a:rPr lang="es-MX" dirty="0" smtClean="0"/>
              <a:t> to </a:t>
            </a:r>
            <a:r>
              <a:rPr lang="es-MX" dirty="0" err="1" smtClean="0"/>
              <a:t>achieve</a:t>
            </a:r>
            <a:r>
              <a:rPr lang="es-MX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54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Brugerdefineret 3">
      <a:dk1>
        <a:srgbClr val="FFFFFF"/>
      </a:dk1>
      <a:lt1>
        <a:srgbClr val="FFFFFF"/>
      </a:lt1>
      <a:dk2>
        <a:srgbClr val="FFFFFF"/>
      </a:dk2>
      <a:lt2>
        <a:srgbClr val="ECEFF1"/>
      </a:lt2>
      <a:accent1>
        <a:srgbClr val="2196F3"/>
      </a:accent1>
      <a:accent2>
        <a:srgbClr val="009688"/>
      </a:accent2>
      <a:accent3>
        <a:srgbClr val="FFEB3B"/>
      </a:accent3>
      <a:accent4>
        <a:srgbClr val="FF9800"/>
      </a:accent4>
      <a:accent5>
        <a:srgbClr val="E91E63"/>
      </a:accent5>
      <a:accent6>
        <a:srgbClr val="9C27B0"/>
      </a:accent6>
      <a:hlink>
        <a:srgbClr val="00BCD5"/>
      </a:hlink>
      <a:folHlink>
        <a:srgbClr val="FF00FF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lnSpc>
            <a:spcPct val="150000"/>
          </a:lnSpc>
          <a:defRPr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50000"/>
          </a:lnSpc>
          <a:defRPr sz="135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2017-austin-powerpoint-template" id="{3898B950-8B07-0F4D-A026-F357B0AE595C}" vid="{3B41B7B7-B69F-6B4A-B9C8-502730BB15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0</TotalTime>
  <Words>649</Words>
  <Application>Microsoft Office PowerPoint</Application>
  <PresentationFormat>On-screen Show (16:9)</PresentationFormat>
  <Paragraphs>169</Paragraphs>
  <Slides>50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Consolas</vt:lpstr>
      <vt:lpstr>Roboto</vt:lpstr>
      <vt:lpstr>Roboto Black</vt:lpstr>
      <vt:lpstr>Roboto Light</vt:lpstr>
      <vt:lpstr>Roboto Thin</vt:lpstr>
      <vt:lpstr>White</vt:lpstr>
      <vt:lpstr>PowerPoint Presentation</vt:lpstr>
      <vt:lpstr>PowerPoint Presentation</vt:lpstr>
      <vt:lpstr>ECS</vt:lpstr>
      <vt:lpstr>Arturo Nereu @ArturoNereu - arturo@unity3d.com</vt:lpstr>
      <vt:lpstr>ECS</vt:lpstr>
      <vt:lpstr>Entity</vt:lpstr>
      <vt:lpstr>Component</vt:lpstr>
      <vt:lpstr>System</vt:lpstr>
      <vt:lpstr>What do we want to achieve?</vt:lpstr>
      <vt:lpstr>Performance</vt:lpstr>
      <vt:lpstr>PowerPoint Presentation</vt:lpstr>
      <vt:lpstr>ECS</vt:lpstr>
      <vt:lpstr>Entity</vt:lpstr>
      <vt:lpstr>Component</vt:lpstr>
      <vt:lpstr>System</vt:lpstr>
      <vt:lpstr>How do we code today?</vt:lpstr>
      <vt:lpstr>C</vt:lpstr>
      <vt:lpstr>C++</vt:lpstr>
      <vt:lpstr>C#</vt:lpstr>
      <vt:lpstr>OOP</vt:lpstr>
      <vt:lpstr>Component Based</vt:lpstr>
      <vt:lpstr>PowerPoint Presentation</vt:lpstr>
      <vt:lpstr>PowerPoint Presentation</vt:lpstr>
      <vt:lpstr>I like it like this, what’s wrong?</vt:lpstr>
      <vt:lpstr>But you are modeling the real world</vt:lpstr>
      <vt:lpstr>The problem is that data is everywhere.</vt:lpstr>
      <vt:lpstr>Instantiate(minion)</vt:lpstr>
      <vt:lpstr>Can’t we fix it using arrays?</vt:lpstr>
      <vt:lpstr>PowerPoint Presentation</vt:lpstr>
      <vt:lpstr>We also need a way to access data in an ordered way.</vt:lpstr>
      <vt:lpstr>List&lt;Position&gt;  List&lt;speed&gt;</vt:lpstr>
      <vt:lpstr>DOD</vt:lpstr>
      <vt:lpstr>Design based in data, not the real world.</vt:lpstr>
      <vt:lpstr>ECS</vt:lpstr>
      <vt:lpstr>Entity</vt:lpstr>
      <vt:lpstr>Component</vt:lpstr>
      <vt:lpstr>System</vt:lpstr>
      <vt:lpstr>Entity</vt:lpstr>
      <vt:lpstr>Component</vt:lpstr>
      <vt:lpstr>System</vt:lpstr>
      <vt:lpstr>The Vehicle Example</vt:lpstr>
      <vt:lpstr>Entity</vt:lpstr>
      <vt:lpstr>Job System</vt:lpstr>
      <vt:lpstr>Lets you write simple and safe multithreaded code that interacts with the Unity Engine.</vt:lpstr>
      <vt:lpstr>PowerPoint Presentation</vt:lpstr>
      <vt:lpstr>PowerPoint Presentation</vt:lpstr>
      <vt:lpstr>Burst Compiler</vt:lpstr>
      <vt:lpstr>Takes C# jobs and produces highly optimized code that takes advantage of the platform you are compiling for.</vt:lpstr>
      <vt:lpstr>on.unity.com/ugsea518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2018-02-13T05:49:29Z</dcterms:created>
  <dcterms:modified xsi:type="dcterms:W3CDTF">2018-05-08T21:02:28Z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</Properties>
</file>